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9" r:id="rId11"/>
    <p:sldId id="270" r:id="rId12"/>
    <p:sldId id="272" r:id="rId13"/>
    <p:sldId id="273" r:id="rId14"/>
    <p:sldId id="264" r:id="rId15"/>
    <p:sldId id="265" r:id="rId16"/>
    <p:sldId id="266" r:id="rId17"/>
    <p:sldId id="267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2D85829-04FB-4996-8025-E6BA0D756864}">
  <a:tblStyle styleId="{A2D85829-04FB-4996-8025-E6BA0D75686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2"/>
  </p:normalViewPr>
  <p:slideViewPr>
    <p:cSldViewPr snapToGrid="0">
      <p:cViewPr varScale="1">
        <p:scale>
          <a:sx n="127" d="100"/>
          <a:sy n="127" d="100"/>
        </p:scale>
        <p:origin x="66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8cf52874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8cf52874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first steps in developing temperature resistant insulin storage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7d3d3aefd0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7d3d3aefd0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7d3d3aefd0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7d3d3aefd0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64628dacac_1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64628dacac_1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to funding sources, monsoon, and lindberg lab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6547b03e9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6547b03e94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64ea9a39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64ea9a39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Another thing we noticed…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Switching gears from insulin structure to IL localization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 it bind somewhere that matters? Does this happen to all ILs at all temperatures?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64ea9a39ed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64ea9a39ed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Conveniently, both sides of insulin have SREs which modulates aggregation. So I calculated the probability of finding the IL at distances around SREs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6547b03e94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6547b03e94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Srea shows localization of mCAGE below 350K. SreB shows that it is stuck to Srea but then it dissociates at higher temps and can float around the Sreb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653d3483c6_1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653d3483c6_1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RDF max is 5-10 Angstroms every time CAGE is localized around both sres (ie sides of insulin) so it doesnt stick, it just floats closely it seems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both instances, the ILs were localized to sres and may sterically inhibit aggregation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636b8f786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636b8f786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U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biquitous at high rates. No 0 on the scale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Lots of areas that can’t preserve their insulin, so we need a way to give those people insulin at room temp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Navajo has 20-30% diabetes and pima has 50%. About 32% of navajo homes lack electricity!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Cheaper bc people dont have to buy uninsured insulin and also because longer shelf life.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64628dacac_1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64628dacac_1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Monomeric insulin naturally aggregates into a hexamer made of three dimer intermediates.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 to stop this regardless of international years of effort bc its evolutionarily designed to aggregate so its not degraded during pancreatic storage.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6371ca262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6371ca262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Cage was chosen because it has been shown to induce helices in protein, thus it was a good candidate for keeping it stable at high temps. Low vapor pressure and antibacterial properties. Also biocompatible.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mCAGE was developed by a collaborator to potentially pronounce CAGE’s properties.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64aab01c1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64aab01c1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Talk about why in silico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	Cost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	Efficiency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	Most important: molecular interactions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Accuracy of this method can be verified by a hbond that is well described in the literature. Matches experimental outcomes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64628dacac_1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64628dacac_1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 changes in b chain from S to C. Maintaining structure is important. We need structural integrity.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Changes in native structure are necessary for dimer- and hexamerization. </a:t>
            </a:r>
            <a:endParaRPr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6547b03e9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6547b03e9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Total helicity is the addition of alpha and 3-10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7d3d3aefd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7d3d3aefd0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Total helicity is the addition of alpha and 3-10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6f9ae4b127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6f9ae4b127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mailto:ksg225@nau.ed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mailto:ksg225@nau.ed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 amt="59000"/>
          </a:blip>
          <a:stretch>
            <a:fillRect/>
          </a:stretch>
        </p:blipFill>
        <p:spPr>
          <a:xfrm rot="5400000">
            <a:off x="354531" y="-2736188"/>
            <a:ext cx="8447974" cy="9239199"/>
          </a:xfrm>
          <a:prstGeom prst="rect">
            <a:avLst/>
          </a:prstGeom>
          <a:noFill/>
          <a:ln>
            <a:noFill/>
          </a:ln>
          <a:effectLst>
            <a:reflection endPos="65000" dist="50800" dir="5400000" sy="-100000" algn="bl" rotWithShape="0"/>
          </a:effectLst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59650" y="0"/>
            <a:ext cx="9144000" cy="35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3600" b="1" dirty="0"/>
              <a:t>Surviving space </a:t>
            </a:r>
            <a:r>
              <a:rPr lang="en-US" sz="3600" b="1"/>
              <a:t>travel: Solvent-mediated </a:t>
            </a:r>
            <a:r>
              <a:rPr lang="en-US" sz="3600" b="1" dirty="0"/>
              <a:t>preservation of diabetes medicine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76200" y="3044400"/>
            <a:ext cx="4788300" cy="16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Kyle S. Ghaby</a:t>
            </a:r>
            <a:r>
              <a:rPr lang="en" sz="2400" baseline="30000">
                <a:solidFill>
                  <a:schemeClr val="dk1"/>
                </a:solidFill>
              </a:rPr>
              <a:t>1</a:t>
            </a:r>
            <a:r>
              <a:rPr lang="en" sz="2400">
                <a:solidFill>
                  <a:schemeClr val="dk1"/>
                </a:solidFill>
              </a:rPr>
              <a:t>, Joseph Baker</a:t>
            </a:r>
            <a:r>
              <a:rPr lang="en" sz="2400" baseline="30000">
                <a:solidFill>
                  <a:schemeClr val="dk1"/>
                </a:solidFill>
              </a:rPr>
              <a:t>2</a:t>
            </a:r>
            <a:r>
              <a:rPr lang="en" sz="2400">
                <a:solidFill>
                  <a:schemeClr val="dk1"/>
                </a:solidFill>
              </a:rPr>
              <a:t>,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and Gerrick E. Lindberg</a:t>
            </a:r>
            <a:r>
              <a:rPr lang="en" sz="2400" baseline="30000">
                <a:solidFill>
                  <a:schemeClr val="dk1"/>
                </a:solidFill>
              </a:rPr>
              <a:t>1</a:t>
            </a:r>
            <a:endParaRPr sz="2400" baseline="30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1. Department of Chemistry and Biochemistry, Northern Arizona University, Flagstaff, AZ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2. Department of Chemistry, The College of New Jersey, Ewing, NJ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Contact: </a:t>
            </a:r>
            <a:r>
              <a:rPr lang="en" sz="1800" b="1">
                <a:solidFill>
                  <a:schemeClr val="dk1"/>
                </a:solidFill>
                <a:uFill>
                  <a:noFill/>
                </a:uFill>
                <a:hlinkClick r:id="rId4"/>
              </a:rPr>
              <a:t>ksg225@nau.edu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3850" y="1514775"/>
            <a:ext cx="3141850" cy="300682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126100" y="4686300"/>
            <a:ext cx="30672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6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Conclusions</a:t>
            </a:r>
            <a:endParaRPr sz="2400" b="1"/>
          </a:p>
        </p:txBody>
      </p:sp>
      <p:sp>
        <p:nvSpPr>
          <p:cNvPr id="237" name="Google Shape;237;p26"/>
          <p:cNvSpPr txBox="1">
            <a:spLocks noGrp="1"/>
          </p:cNvSpPr>
          <p:nvPr>
            <p:ph type="body" idx="4294967295"/>
          </p:nvPr>
        </p:nvSpPr>
        <p:spPr>
          <a:xfrm>
            <a:off x="0" y="541825"/>
            <a:ext cx="9144000" cy="43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 dirty="0">
                <a:solidFill>
                  <a:schemeClr val="dk1"/>
                </a:solidFill>
              </a:rPr>
              <a:t>Structural changes that precede aggregation may be prevented in CAGE and mCAGE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 dirty="0">
                <a:solidFill>
                  <a:schemeClr val="dk1"/>
                </a:solidFill>
              </a:rPr>
              <a:t>CAGE and mCAGE promoted insulin activity and intramolecular ionic interactions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7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Conclusions</a:t>
            </a:r>
            <a:endParaRPr sz="2400" b="1"/>
          </a:p>
        </p:txBody>
      </p:sp>
      <p:sp>
        <p:nvSpPr>
          <p:cNvPr id="243" name="Google Shape;243;p27"/>
          <p:cNvSpPr txBox="1">
            <a:spLocks noGrp="1"/>
          </p:cNvSpPr>
          <p:nvPr>
            <p:ph type="body" idx="4294967295"/>
          </p:nvPr>
        </p:nvSpPr>
        <p:spPr>
          <a:xfrm>
            <a:off x="0" y="541824"/>
            <a:ext cx="9144000" cy="4601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 dirty="0">
                <a:solidFill>
                  <a:schemeClr val="dk1"/>
                </a:solidFill>
              </a:rPr>
              <a:t>Structural changes that precede aggregation may be prevented in CAGE and mCAGE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 dirty="0">
                <a:solidFill>
                  <a:schemeClr val="dk1"/>
                </a:solidFill>
              </a:rPr>
              <a:t>CAGE and mCAGE promoted insulin activity and intramolecular ionic interactions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The structural influence of these ILs may create a temperature-stable environment that prolongs </a:t>
            </a:r>
            <a:r>
              <a:rPr lang="en-US" sz="2400">
                <a:solidFill>
                  <a:schemeClr val="dk1"/>
                </a:solidFill>
              </a:rPr>
              <a:t>insulin shelf-life…</a:t>
            </a:r>
            <a:r>
              <a:rPr lang="en-US" sz="2400" dirty="0">
                <a:solidFill>
                  <a:schemeClr val="dk1"/>
                </a:solidFill>
              </a:rPr>
              <a:t>on Earth and in space!</a:t>
            </a:r>
            <a:endParaRPr sz="2400" dirty="0">
              <a:solidFill>
                <a:schemeClr val="dk1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3381600" cy="4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Acknowledgments</a:t>
            </a:r>
            <a:r>
              <a:rPr lang="en" b="1"/>
              <a:t>  </a:t>
            </a:r>
            <a:endParaRPr b="1"/>
          </a:p>
        </p:txBody>
      </p:sp>
      <p:pic>
        <p:nvPicPr>
          <p:cNvPr id="255" name="Google Shape;25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1100" y="2747325"/>
            <a:ext cx="3942799" cy="191665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9"/>
          <p:cNvSpPr txBox="1"/>
          <p:nvPr/>
        </p:nvSpPr>
        <p:spPr>
          <a:xfrm>
            <a:off x="6152300" y="0"/>
            <a:ext cx="29916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Contact: </a:t>
            </a:r>
            <a:r>
              <a:rPr lang="en" sz="1800" b="1">
                <a:uFill>
                  <a:noFill/>
                </a:uFill>
                <a:hlinkClick r:id="rId4"/>
              </a:rPr>
              <a:t>ksg225@nau.edu</a:t>
            </a:r>
            <a:r>
              <a:rPr lang="en" sz="1800" b="1"/>
              <a:t> </a:t>
            </a:r>
            <a:endParaRPr b="1"/>
          </a:p>
        </p:txBody>
      </p:sp>
      <p:pic>
        <p:nvPicPr>
          <p:cNvPr id="257" name="Google Shape;25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8525" y="670610"/>
            <a:ext cx="1318950" cy="1550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9"/>
          <p:cNvPicPr preferRelativeResize="0"/>
          <p:nvPr/>
        </p:nvPicPr>
        <p:blipFill rotWithShape="1">
          <a:blip r:embed="rId6">
            <a:alphaModFix/>
          </a:blip>
          <a:srcRect l="9155" t="18685" r="15859" b="16861"/>
          <a:stretch/>
        </p:blipFill>
        <p:spPr>
          <a:xfrm>
            <a:off x="121625" y="3108924"/>
            <a:ext cx="5025047" cy="1555052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9"/>
          <p:cNvSpPr txBox="1"/>
          <p:nvPr/>
        </p:nvSpPr>
        <p:spPr>
          <a:xfrm>
            <a:off x="121625" y="713711"/>
            <a:ext cx="4133700" cy="18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Danielle Jacobs at</a:t>
            </a:r>
            <a:endParaRPr sz="1800"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Rider University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Lindberg Research Group at Northern Arizona University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60" name="Google Shape;260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40422" y="565500"/>
            <a:ext cx="1874360" cy="197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27725" y="565500"/>
            <a:ext cx="1318954" cy="17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/>
              <a:t>Our approach: Preserving insulin with ionic liquids (ILs)</a:t>
            </a:r>
            <a:endParaRPr sz="2400" b="1"/>
          </a:p>
        </p:txBody>
      </p:sp>
      <p:sp>
        <p:nvSpPr>
          <p:cNvPr id="267" name="Google Shape;267;p30"/>
          <p:cNvSpPr txBox="1"/>
          <p:nvPr/>
        </p:nvSpPr>
        <p:spPr>
          <a:xfrm>
            <a:off x="720675" y="-1150766"/>
            <a:ext cx="8321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Nine More Ionic Liquids</a:t>
            </a:r>
            <a:endParaRPr sz="3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68" name="Google Shape;268;p30"/>
          <p:cNvGrpSpPr/>
          <p:nvPr/>
        </p:nvGrpSpPr>
        <p:grpSpPr>
          <a:xfrm>
            <a:off x="0" y="459063"/>
            <a:ext cx="9348050" cy="4660913"/>
            <a:chOff x="0" y="459063"/>
            <a:chExt cx="9348050" cy="4660913"/>
          </a:xfrm>
        </p:grpSpPr>
        <p:pic>
          <p:nvPicPr>
            <p:cNvPr id="269" name="Google Shape;269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355838" y="3568025"/>
              <a:ext cx="1615233" cy="810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270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552925" y="2459539"/>
              <a:ext cx="1496152" cy="584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30"/>
            <p:cNvPicPr preferRelativeResize="0"/>
            <p:nvPr/>
          </p:nvPicPr>
          <p:blipFill rotWithShape="1">
            <a:blip r:embed="rId5">
              <a:alphaModFix/>
            </a:blip>
            <a:srcRect l="27080" t="70579" r="13164"/>
            <a:stretch/>
          </p:blipFill>
          <p:spPr>
            <a:xfrm>
              <a:off x="2290366" y="923751"/>
              <a:ext cx="2704435" cy="15279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2" name="Google Shape;272;p30"/>
            <p:cNvSpPr txBox="1"/>
            <p:nvPr/>
          </p:nvSpPr>
          <p:spPr>
            <a:xfrm>
              <a:off x="0" y="459063"/>
              <a:ext cx="24684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1. CAGE</a:t>
              </a:r>
              <a:r>
                <a:rPr lang="en" sz="3000"/>
                <a:t> </a:t>
              </a:r>
              <a:endParaRPr sz="3000"/>
            </a:p>
          </p:txBody>
        </p:sp>
        <p:sp>
          <p:nvSpPr>
            <p:cNvPr id="273" name="Google Shape;273;p30"/>
            <p:cNvSpPr txBox="1"/>
            <p:nvPr/>
          </p:nvSpPr>
          <p:spPr>
            <a:xfrm>
              <a:off x="0" y="2655959"/>
              <a:ext cx="24684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2. mCAGE </a:t>
              </a:r>
              <a:endParaRPr sz="1800"/>
            </a:p>
          </p:txBody>
        </p:sp>
        <p:pic>
          <p:nvPicPr>
            <p:cNvPr id="274" name="Google Shape;274;p30"/>
            <p:cNvPicPr preferRelativeResize="0"/>
            <p:nvPr/>
          </p:nvPicPr>
          <p:blipFill rotWithShape="1">
            <a:blip r:embed="rId5">
              <a:alphaModFix/>
            </a:blip>
            <a:srcRect t="5320" b="35821"/>
            <a:stretch/>
          </p:blipFill>
          <p:spPr>
            <a:xfrm>
              <a:off x="259" y="947891"/>
              <a:ext cx="2497269" cy="1686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30"/>
            <p:cNvPicPr preferRelativeResize="0"/>
            <p:nvPr/>
          </p:nvPicPr>
          <p:blipFill rotWithShape="1">
            <a:blip r:embed="rId6">
              <a:alphaModFix/>
            </a:blip>
            <a:srcRect l="15022" r="35543" b="50502"/>
            <a:stretch/>
          </p:blipFill>
          <p:spPr>
            <a:xfrm>
              <a:off x="82904" y="3111797"/>
              <a:ext cx="2331960" cy="14064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276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333200" y="1195150"/>
              <a:ext cx="1615233" cy="810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Google Shape;277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674013" y="1217914"/>
              <a:ext cx="1496152" cy="584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8" name="Google Shape;278;p30"/>
            <p:cNvSpPr txBox="1"/>
            <p:nvPr/>
          </p:nvSpPr>
          <p:spPr>
            <a:xfrm>
              <a:off x="6984663" y="3864175"/>
              <a:ext cx="357600" cy="32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</a:rPr>
                <a:t>K</a:t>
              </a:r>
              <a:r>
                <a:rPr lang="en" sz="900" baseline="30000">
                  <a:solidFill>
                    <a:schemeClr val="dk1"/>
                  </a:solidFill>
                </a:rPr>
                <a:t>+</a:t>
              </a:r>
              <a:endParaRPr sz="900" baseline="30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0"/>
            <p:cNvSpPr txBox="1"/>
            <p:nvPr/>
          </p:nvSpPr>
          <p:spPr>
            <a:xfrm>
              <a:off x="7544024" y="2459550"/>
              <a:ext cx="357600" cy="32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</a:rPr>
                <a:t>Cl</a:t>
              </a:r>
              <a:r>
                <a:rPr lang="en" sz="900" baseline="30000">
                  <a:solidFill>
                    <a:schemeClr val="dk1"/>
                  </a:solidFill>
                </a:rPr>
                <a:t>-</a:t>
              </a:r>
              <a:endParaRPr sz="900" baseline="30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0"/>
            <p:cNvSpPr txBox="1"/>
            <p:nvPr/>
          </p:nvSpPr>
          <p:spPr>
            <a:xfrm>
              <a:off x="5253950" y="572688"/>
              <a:ext cx="40941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3. [</a:t>
              </a:r>
              <a:r>
                <a:rPr lang="en" sz="1800">
                  <a:solidFill>
                    <a:schemeClr val="dk1"/>
                  </a:solidFill>
                </a:rPr>
                <a:t>EMIM</a:t>
              </a:r>
              <a:r>
                <a:rPr lang="en" sz="1800" baseline="30000">
                  <a:solidFill>
                    <a:schemeClr val="dk1"/>
                  </a:solidFill>
                </a:rPr>
                <a:t>+</a:t>
              </a:r>
              <a:r>
                <a:rPr lang="en" sz="1800">
                  <a:solidFill>
                    <a:schemeClr val="dk1"/>
                  </a:solidFill>
                </a:rPr>
                <a:t>][TF</a:t>
              </a:r>
              <a:r>
                <a:rPr lang="en" sz="1800" baseline="-25000">
                  <a:solidFill>
                    <a:schemeClr val="dk1"/>
                  </a:solidFill>
                </a:rPr>
                <a:t>2</a:t>
              </a:r>
              <a:r>
                <a:rPr lang="en" sz="1800">
                  <a:solidFill>
                    <a:schemeClr val="dk1"/>
                  </a:solidFill>
                </a:rPr>
                <a:t>N</a:t>
              </a:r>
              <a:r>
                <a:rPr lang="en" sz="1800" baseline="30000">
                  <a:solidFill>
                    <a:schemeClr val="dk1"/>
                  </a:solidFill>
                </a:rPr>
                <a:t>-</a:t>
              </a:r>
              <a:r>
                <a:rPr lang="en" sz="1800">
                  <a:solidFill>
                    <a:schemeClr val="dk1"/>
                  </a:solidFill>
                </a:rPr>
                <a:t>]</a:t>
              </a:r>
              <a:r>
                <a:rPr lang="en" sz="1800"/>
                <a:t> </a:t>
              </a:r>
              <a:endParaRPr sz="1800"/>
            </a:p>
          </p:txBody>
        </p:sp>
        <p:sp>
          <p:nvSpPr>
            <p:cNvPr id="281" name="Google Shape;281;p30"/>
            <p:cNvSpPr txBox="1"/>
            <p:nvPr/>
          </p:nvSpPr>
          <p:spPr>
            <a:xfrm>
              <a:off x="5253950" y="2043700"/>
              <a:ext cx="26574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4. [</a:t>
              </a:r>
              <a:r>
                <a:rPr lang="en" sz="1800">
                  <a:solidFill>
                    <a:schemeClr val="dk1"/>
                  </a:solidFill>
                </a:rPr>
                <a:t>EMIM</a:t>
              </a:r>
              <a:r>
                <a:rPr lang="en" sz="1800" baseline="30000">
                  <a:solidFill>
                    <a:schemeClr val="dk1"/>
                  </a:solidFill>
                </a:rPr>
                <a:t>+</a:t>
              </a:r>
              <a:r>
                <a:rPr lang="en" sz="1800">
                  <a:solidFill>
                    <a:schemeClr val="dk1"/>
                  </a:solidFill>
                </a:rPr>
                <a:t>][Cl</a:t>
              </a:r>
              <a:r>
                <a:rPr lang="en" sz="1800" baseline="30000">
                  <a:solidFill>
                    <a:schemeClr val="dk1"/>
                  </a:solidFill>
                </a:rPr>
                <a:t>-</a:t>
              </a:r>
              <a:r>
                <a:rPr lang="en" sz="1800">
                  <a:solidFill>
                    <a:schemeClr val="dk1"/>
                  </a:solidFill>
                </a:rPr>
                <a:t>]</a:t>
              </a:r>
              <a:r>
                <a:rPr lang="en" sz="1800"/>
                <a:t> </a:t>
              </a:r>
              <a:endParaRPr sz="1800"/>
            </a:p>
          </p:txBody>
        </p:sp>
        <p:sp>
          <p:nvSpPr>
            <p:cNvPr id="282" name="Google Shape;282;p30"/>
            <p:cNvSpPr txBox="1"/>
            <p:nvPr/>
          </p:nvSpPr>
          <p:spPr>
            <a:xfrm>
              <a:off x="5253948" y="3111788"/>
              <a:ext cx="26574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5. [K</a:t>
              </a:r>
              <a:r>
                <a:rPr lang="en" sz="1800" baseline="30000">
                  <a:solidFill>
                    <a:schemeClr val="dk1"/>
                  </a:solidFill>
                </a:rPr>
                <a:t>+</a:t>
              </a:r>
              <a:r>
                <a:rPr lang="en" sz="1800">
                  <a:solidFill>
                    <a:schemeClr val="dk1"/>
                  </a:solidFill>
                </a:rPr>
                <a:t>][TF</a:t>
              </a:r>
              <a:r>
                <a:rPr lang="en" sz="1800" baseline="-25000">
                  <a:solidFill>
                    <a:schemeClr val="dk1"/>
                  </a:solidFill>
                </a:rPr>
                <a:t>2</a:t>
              </a:r>
              <a:r>
                <a:rPr lang="en" sz="1800">
                  <a:solidFill>
                    <a:schemeClr val="dk1"/>
                  </a:solidFill>
                </a:rPr>
                <a:t>N</a:t>
              </a:r>
              <a:r>
                <a:rPr lang="en" sz="1800" baseline="30000">
                  <a:solidFill>
                    <a:schemeClr val="dk1"/>
                  </a:solidFill>
                </a:rPr>
                <a:t>-</a:t>
              </a:r>
              <a:r>
                <a:rPr lang="en" sz="1800">
                  <a:solidFill>
                    <a:schemeClr val="dk1"/>
                  </a:solidFill>
                </a:rPr>
                <a:t>]</a:t>
              </a:r>
              <a:endParaRPr sz="3000"/>
            </a:p>
          </p:txBody>
        </p:sp>
        <p:sp>
          <p:nvSpPr>
            <p:cNvPr id="283" name="Google Shape;283;p30"/>
            <p:cNvSpPr txBox="1"/>
            <p:nvPr/>
          </p:nvSpPr>
          <p:spPr>
            <a:xfrm>
              <a:off x="5253950" y="4450925"/>
              <a:ext cx="26574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6. [</a:t>
              </a:r>
              <a:r>
                <a:rPr lang="en" sz="1800">
                  <a:solidFill>
                    <a:schemeClr val="dk1"/>
                  </a:solidFill>
                </a:rPr>
                <a:t>K</a:t>
              </a:r>
              <a:r>
                <a:rPr lang="en" sz="1800" baseline="30000">
                  <a:solidFill>
                    <a:schemeClr val="dk1"/>
                  </a:solidFill>
                </a:rPr>
                <a:t>+</a:t>
              </a:r>
              <a:r>
                <a:rPr lang="en" sz="1800">
                  <a:solidFill>
                    <a:schemeClr val="dk1"/>
                  </a:solidFill>
                </a:rPr>
                <a:t>][Cl</a:t>
              </a:r>
              <a:r>
                <a:rPr lang="en" sz="1800" baseline="30000">
                  <a:solidFill>
                    <a:schemeClr val="dk1"/>
                  </a:solidFill>
                </a:rPr>
                <a:t>-</a:t>
              </a:r>
              <a:r>
                <a:rPr lang="en" sz="1800">
                  <a:solidFill>
                    <a:schemeClr val="dk1"/>
                  </a:solidFill>
                </a:rPr>
                <a:t>]</a:t>
              </a:r>
              <a:r>
                <a:rPr lang="en" sz="1800"/>
                <a:t> </a:t>
              </a:r>
              <a:endParaRPr sz="1800"/>
            </a:p>
          </p:txBody>
        </p:sp>
        <p:sp>
          <p:nvSpPr>
            <p:cNvPr id="284" name="Google Shape;284;p30"/>
            <p:cNvSpPr txBox="1"/>
            <p:nvPr/>
          </p:nvSpPr>
          <p:spPr>
            <a:xfrm>
              <a:off x="6836888" y="4791775"/>
              <a:ext cx="357600" cy="32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</a:rPr>
                <a:t>K</a:t>
              </a:r>
              <a:r>
                <a:rPr lang="en" sz="900" baseline="30000">
                  <a:solidFill>
                    <a:schemeClr val="dk1"/>
                  </a:solidFill>
                </a:rPr>
                <a:t>+</a:t>
              </a:r>
              <a:endParaRPr sz="900" baseline="30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0"/>
            <p:cNvSpPr txBox="1"/>
            <p:nvPr/>
          </p:nvSpPr>
          <p:spPr>
            <a:xfrm>
              <a:off x="7132424" y="4791775"/>
              <a:ext cx="357600" cy="32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</a:rPr>
                <a:t>Cl</a:t>
              </a:r>
              <a:r>
                <a:rPr lang="en" sz="900" baseline="30000">
                  <a:solidFill>
                    <a:schemeClr val="dk1"/>
                  </a:solidFill>
                </a:rPr>
                <a:t>-</a:t>
              </a:r>
              <a:endParaRPr sz="900" baseline="30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30"/>
          <p:cNvSpPr txBox="1"/>
          <p:nvPr/>
        </p:nvSpPr>
        <p:spPr>
          <a:xfrm>
            <a:off x="2565650" y="3343137"/>
            <a:ext cx="1571400" cy="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Modified choline</a:t>
            </a:r>
            <a:endParaRPr sz="2400"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1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6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We observed large clusters of mCAGE bound to insulin</a:t>
            </a:r>
            <a:endParaRPr sz="2400" b="1"/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367549" y="-739037"/>
            <a:ext cx="4408899" cy="7200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939339" y="985114"/>
            <a:ext cx="3987026" cy="3661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19679" y="1008038"/>
            <a:ext cx="3937098" cy="361615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2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5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Self-recognition elements (SREs) are useful reference points for radial distribution functions (RDFs) </a:t>
            </a:r>
            <a:endParaRPr sz="1800"/>
          </a:p>
        </p:txBody>
      </p:sp>
      <p:sp>
        <p:nvSpPr>
          <p:cNvPr id="168" name="Google Shape;168;p22"/>
          <p:cNvSpPr txBox="1"/>
          <p:nvPr/>
        </p:nvSpPr>
        <p:spPr>
          <a:xfrm>
            <a:off x="513225" y="3522900"/>
            <a:ext cx="2051700" cy="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A-Chain SRE (SRE-A)</a:t>
            </a:r>
            <a:endParaRPr sz="2400"/>
          </a:p>
        </p:txBody>
      </p:sp>
      <p:grpSp>
        <p:nvGrpSpPr>
          <p:cNvPr id="169" name="Google Shape;169;p22"/>
          <p:cNvGrpSpPr/>
          <p:nvPr/>
        </p:nvGrpSpPr>
        <p:grpSpPr>
          <a:xfrm>
            <a:off x="90496" y="4615382"/>
            <a:ext cx="1867577" cy="418503"/>
            <a:chOff x="90500" y="4714800"/>
            <a:chExt cx="1785788" cy="400175"/>
          </a:xfrm>
        </p:grpSpPr>
        <p:sp>
          <p:nvSpPr>
            <p:cNvPr id="170" name="Google Shape;170;p22"/>
            <p:cNvSpPr/>
            <p:nvPr/>
          </p:nvSpPr>
          <p:spPr>
            <a:xfrm>
              <a:off x="108200" y="5043600"/>
              <a:ext cx="1752600" cy="237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2"/>
            <p:cNvSpPr/>
            <p:nvPr/>
          </p:nvSpPr>
          <p:spPr>
            <a:xfrm>
              <a:off x="1857388" y="4995875"/>
              <a:ext cx="18900" cy="1191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2"/>
            <p:cNvSpPr/>
            <p:nvPr/>
          </p:nvSpPr>
          <p:spPr>
            <a:xfrm>
              <a:off x="90500" y="4995875"/>
              <a:ext cx="18900" cy="1191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2"/>
            <p:cNvSpPr txBox="1"/>
            <p:nvPr/>
          </p:nvSpPr>
          <p:spPr>
            <a:xfrm>
              <a:off x="206550" y="4714800"/>
              <a:ext cx="1553700" cy="35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10 angstroms (A) </a:t>
              </a:r>
              <a:endParaRPr/>
            </a:p>
          </p:txBody>
        </p:sp>
      </p:grpSp>
      <p:sp>
        <p:nvSpPr>
          <p:cNvPr id="174" name="Google Shape;174;p22"/>
          <p:cNvSpPr txBox="1"/>
          <p:nvPr/>
        </p:nvSpPr>
        <p:spPr>
          <a:xfrm>
            <a:off x="5807775" y="4695925"/>
            <a:ext cx="33363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Asthana, S.; </a:t>
            </a:r>
            <a:r>
              <a:rPr lang="en" sz="1800" i="1" dirty="0">
                <a:solidFill>
                  <a:schemeClr val="dk1"/>
                </a:solidFill>
              </a:rPr>
              <a:t>et al</a:t>
            </a:r>
            <a:r>
              <a:rPr lang="en" sz="1800" dirty="0">
                <a:solidFill>
                  <a:schemeClr val="dk1"/>
                </a:solidFill>
              </a:rPr>
              <a:t>. </a:t>
            </a:r>
            <a:r>
              <a:rPr lang="en" sz="1800" i="1" dirty="0">
                <a:solidFill>
                  <a:schemeClr val="dk1"/>
                </a:solidFill>
              </a:rPr>
              <a:t>BBA</a:t>
            </a:r>
            <a:r>
              <a:rPr lang="en" sz="1800" dirty="0">
                <a:solidFill>
                  <a:schemeClr val="dk1"/>
                </a:solidFill>
              </a:rPr>
              <a:t>. 2019</a:t>
            </a:r>
            <a:endParaRPr dirty="0"/>
          </a:p>
        </p:txBody>
      </p:sp>
      <p:sp>
        <p:nvSpPr>
          <p:cNvPr id="175" name="Google Shape;175;p22"/>
          <p:cNvSpPr txBox="1"/>
          <p:nvPr/>
        </p:nvSpPr>
        <p:spPr>
          <a:xfrm>
            <a:off x="5167550" y="3511525"/>
            <a:ext cx="2232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B-Chain SRE (SRE-B)</a:t>
            </a:r>
            <a:endParaRPr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3"/>
          <p:cNvPicPr preferRelativeResize="0"/>
          <p:nvPr/>
        </p:nvPicPr>
        <p:blipFill rotWithShape="1">
          <a:blip r:embed="rId3">
            <a:alphaModFix/>
          </a:blip>
          <a:srcRect l="2162" t="49548" b="2448"/>
          <a:stretch/>
        </p:blipFill>
        <p:spPr>
          <a:xfrm>
            <a:off x="0" y="2001708"/>
            <a:ext cx="9143999" cy="3141792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highlight>
                  <a:srgbClr val="FFFFFF"/>
                </a:highlight>
              </a:rPr>
              <a:t>RDFs showed mCAGE clustered on one side of insulin</a:t>
            </a:r>
            <a:endParaRPr sz="2400" b="1">
              <a:highlight>
                <a:srgbClr val="FFFFFF"/>
              </a:highlight>
            </a:endParaRPr>
          </a:p>
        </p:txBody>
      </p:sp>
      <p:grpSp>
        <p:nvGrpSpPr>
          <p:cNvPr id="182" name="Google Shape;182;p23"/>
          <p:cNvGrpSpPr/>
          <p:nvPr/>
        </p:nvGrpSpPr>
        <p:grpSpPr>
          <a:xfrm>
            <a:off x="1084503" y="537026"/>
            <a:ext cx="1914244" cy="1127141"/>
            <a:chOff x="246932" y="484300"/>
            <a:chExt cx="2468400" cy="1453250"/>
          </a:xfrm>
        </p:grpSpPr>
        <p:pic>
          <p:nvPicPr>
            <p:cNvPr id="183" name="Google Shape;183;p23"/>
            <p:cNvPicPr preferRelativeResize="0"/>
            <p:nvPr/>
          </p:nvPicPr>
          <p:blipFill>
            <a:blip r:embed="rId4">
              <a:alphaModFix amt="16000"/>
            </a:blip>
            <a:stretch>
              <a:fillRect/>
            </a:stretch>
          </p:blipFill>
          <p:spPr>
            <a:xfrm rot="-5400000">
              <a:off x="691200" y="111675"/>
              <a:ext cx="1453250" cy="2198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" name="Google Shape;184;p23"/>
            <p:cNvSpPr txBox="1"/>
            <p:nvPr/>
          </p:nvSpPr>
          <p:spPr>
            <a:xfrm>
              <a:off x="246932" y="925925"/>
              <a:ext cx="2468400" cy="64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SRE-A</a:t>
              </a:r>
              <a:endParaRPr sz="3600"/>
            </a:p>
          </p:txBody>
        </p:sp>
      </p:grpSp>
      <p:grpSp>
        <p:nvGrpSpPr>
          <p:cNvPr id="185" name="Google Shape;185;p23"/>
          <p:cNvGrpSpPr/>
          <p:nvPr/>
        </p:nvGrpSpPr>
        <p:grpSpPr>
          <a:xfrm>
            <a:off x="5900004" y="619596"/>
            <a:ext cx="2159477" cy="962016"/>
            <a:chOff x="6408448" y="600483"/>
            <a:chExt cx="2784625" cy="1240350"/>
          </a:xfrm>
        </p:grpSpPr>
        <p:pic>
          <p:nvPicPr>
            <p:cNvPr id="186" name="Google Shape;186;p23"/>
            <p:cNvPicPr preferRelativeResize="0"/>
            <p:nvPr/>
          </p:nvPicPr>
          <p:blipFill>
            <a:blip r:embed="rId5">
              <a:alphaModFix amt="16000"/>
            </a:blip>
            <a:stretch>
              <a:fillRect/>
            </a:stretch>
          </p:blipFill>
          <p:spPr>
            <a:xfrm>
              <a:off x="6408448" y="600483"/>
              <a:ext cx="2784625" cy="1240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23"/>
            <p:cNvSpPr txBox="1"/>
            <p:nvPr/>
          </p:nvSpPr>
          <p:spPr>
            <a:xfrm>
              <a:off x="6626940" y="889175"/>
              <a:ext cx="2468400" cy="64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SRE-B</a:t>
              </a:r>
              <a:endParaRPr sz="3600"/>
            </a:p>
          </p:txBody>
        </p:sp>
      </p:grpSp>
      <p:grpSp>
        <p:nvGrpSpPr>
          <p:cNvPr id="188" name="Google Shape;188;p23"/>
          <p:cNvGrpSpPr/>
          <p:nvPr/>
        </p:nvGrpSpPr>
        <p:grpSpPr>
          <a:xfrm>
            <a:off x="384847" y="1777193"/>
            <a:ext cx="8447224" cy="234237"/>
            <a:chOff x="152400" y="495325"/>
            <a:chExt cx="6528498" cy="180976"/>
          </a:xfrm>
        </p:grpSpPr>
        <p:pic>
          <p:nvPicPr>
            <p:cNvPr id="189" name="Google Shape;189;p23"/>
            <p:cNvPicPr preferRelativeResize="0"/>
            <p:nvPr/>
          </p:nvPicPr>
          <p:blipFill rotWithShape="1">
            <a:blip r:embed="rId6">
              <a:alphaModFix/>
            </a:blip>
            <a:srcRect t="53049" b="27560"/>
            <a:stretch/>
          </p:blipFill>
          <p:spPr>
            <a:xfrm>
              <a:off x="1841675" y="495325"/>
              <a:ext cx="1460673" cy="180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23"/>
            <p:cNvPicPr preferRelativeResize="0"/>
            <p:nvPr/>
          </p:nvPicPr>
          <p:blipFill rotWithShape="1">
            <a:blip r:embed="rId6">
              <a:alphaModFix/>
            </a:blip>
            <a:srcRect t="1613" b="78993"/>
            <a:stretch/>
          </p:blipFill>
          <p:spPr>
            <a:xfrm>
              <a:off x="5220225" y="495325"/>
              <a:ext cx="1460673" cy="180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23"/>
            <p:cNvPicPr preferRelativeResize="0"/>
            <p:nvPr/>
          </p:nvPicPr>
          <p:blipFill rotWithShape="1">
            <a:blip r:embed="rId6">
              <a:alphaModFix/>
            </a:blip>
            <a:srcRect t="27289" b="53319"/>
            <a:stretch/>
          </p:blipFill>
          <p:spPr>
            <a:xfrm>
              <a:off x="3530950" y="495325"/>
              <a:ext cx="1460673" cy="180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Google Shape;192;p23"/>
            <p:cNvPicPr preferRelativeResize="0"/>
            <p:nvPr/>
          </p:nvPicPr>
          <p:blipFill rotWithShape="1">
            <a:blip r:embed="rId6">
              <a:alphaModFix/>
            </a:blip>
            <a:srcRect t="78542" b="2067"/>
            <a:stretch/>
          </p:blipFill>
          <p:spPr>
            <a:xfrm>
              <a:off x="152400" y="495325"/>
              <a:ext cx="1460673" cy="1809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3" name="Google Shape;193;p23"/>
          <p:cNvGrpSpPr/>
          <p:nvPr/>
        </p:nvGrpSpPr>
        <p:grpSpPr>
          <a:xfrm>
            <a:off x="3182355" y="365875"/>
            <a:ext cx="2779280" cy="1317058"/>
            <a:chOff x="2913125" y="375106"/>
            <a:chExt cx="3317751" cy="1572419"/>
          </a:xfrm>
        </p:grpSpPr>
        <p:pic>
          <p:nvPicPr>
            <p:cNvPr id="194" name="Google Shape;194;p23"/>
            <p:cNvPicPr preferRelativeResize="0"/>
            <p:nvPr/>
          </p:nvPicPr>
          <p:blipFill rotWithShape="1">
            <a:blip r:embed="rId7">
              <a:alphaModFix/>
            </a:blip>
            <a:srcRect l="22926" t="12609" r="17182" b="3602"/>
            <a:stretch/>
          </p:blipFill>
          <p:spPr>
            <a:xfrm rot="-5400000">
              <a:off x="3845939" y="-437413"/>
              <a:ext cx="1452124" cy="331775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5" name="Google Shape;195;p23"/>
            <p:cNvGrpSpPr/>
            <p:nvPr/>
          </p:nvGrpSpPr>
          <p:grpSpPr>
            <a:xfrm>
              <a:off x="3174038" y="375106"/>
              <a:ext cx="2926494" cy="531588"/>
              <a:chOff x="3174038" y="832306"/>
              <a:chExt cx="2926494" cy="531588"/>
            </a:xfrm>
          </p:grpSpPr>
          <p:sp>
            <p:nvSpPr>
              <p:cNvPr id="196" name="Google Shape;196;p23"/>
              <p:cNvSpPr txBox="1"/>
              <p:nvPr/>
            </p:nvSpPr>
            <p:spPr>
              <a:xfrm>
                <a:off x="5389231" y="832306"/>
                <a:ext cx="711300" cy="36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b="1">
                    <a:highlight>
                      <a:srgbClr val="FFFFFF"/>
                    </a:highlight>
                  </a:rPr>
                  <a:t>20 A</a:t>
                </a:r>
                <a:r>
                  <a:rPr lang="en" b="1"/>
                  <a:t> </a:t>
                </a:r>
                <a:endParaRPr b="1"/>
              </a:p>
            </p:txBody>
          </p:sp>
          <p:grpSp>
            <p:nvGrpSpPr>
              <p:cNvPr id="197" name="Google Shape;197;p23"/>
              <p:cNvGrpSpPr/>
              <p:nvPr/>
            </p:nvGrpSpPr>
            <p:grpSpPr>
              <a:xfrm>
                <a:off x="3174038" y="832306"/>
                <a:ext cx="2646001" cy="531588"/>
                <a:chOff x="3174038" y="832306"/>
                <a:chExt cx="2646001" cy="531588"/>
              </a:xfrm>
            </p:grpSpPr>
            <p:sp>
              <p:nvSpPr>
                <p:cNvPr id="198" name="Google Shape;198;p23"/>
                <p:cNvSpPr/>
                <p:nvPr/>
              </p:nvSpPr>
              <p:spPr>
                <a:xfrm>
                  <a:off x="3505200" y="1302850"/>
                  <a:ext cx="2305200" cy="47700"/>
                </a:xfrm>
                <a:prstGeom prst="rect">
                  <a:avLst/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99" name="Google Shape;199;p23"/>
                <p:cNvGrpSpPr/>
                <p:nvPr/>
              </p:nvGrpSpPr>
              <p:grpSpPr>
                <a:xfrm>
                  <a:off x="3174038" y="832306"/>
                  <a:ext cx="2646001" cy="531588"/>
                  <a:chOff x="4215256" y="1353781"/>
                  <a:chExt cx="2733754" cy="531588"/>
                </a:xfrm>
              </p:grpSpPr>
              <p:sp>
                <p:nvSpPr>
                  <p:cNvPr id="200" name="Google Shape;200;p23"/>
                  <p:cNvSpPr/>
                  <p:nvPr/>
                </p:nvSpPr>
                <p:spPr>
                  <a:xfrm>
                    <a:off x="4572000" y="1817650"/>
                    <a:ext cx="1162200" cy="621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1" name="Google Shape;201;p23"/>
                  <p:cNvSpPr/>
                  <p:nvPr/>
                </p:nvSpPr>
                <p:spPr>
                  <a:xfrm>
                    <a:off x="5762775" y="1817650"/>
                    <a:ext cx="1162200" cy="621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2" name="Google Shape;202;p23"/>
                  <p:cNvSpPr/>
                  <p:nvPr/>
                </p:nvSpPr>
                <p:spPr>
                  <a:xfrm>
                    <a:off x="6920210" y="1722475"/>
                    <a:ext cx="28800" cy="157200"/>
                  </a:xfrm>
                  <a:prstGeom prst="rect">
                    <a:avLst/>
                  </a:prstGeom>
                  <a:solidFill>
                    <a:srgbClr val="EFEFEF"/>
                  </a:soli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3" name="Google Shape;203;p23"/>
                  <p:cNvSpPr txBox="1"/>
                  <p:nvPr/>
                </p:nvSpPr>
                <p:spPr>
                  <a:xfrm>
                    <a:off x="4215256" y="1353781"/>
                    <a:ext cx="603900" cy="368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b="1">
                        <a:highlight>
                          <a:srgbClr val="FFFFFF"/>
                        </a:highlight>
                      </a:rPr>
                      <a:t>0 A</a:t>
                    </a:r>
                    <a:r>
                      <a:rPr lang="en" b="1"/>
                      <a:t> </a:t>
                    </a:r>
                    <a:endParaRPr b="1"/>
                  </a:p>
                </p:txBody>
              </p:sp>
              <p:sp>
                <p:nvSpPr>
                  <p:cNvPr id="204" name="Google Shape;204;p23"/>
                  <p:cNvSpPr/>
                  <p:nvPr/>
                </p:nvSpPr>
                <p:spPr>
                  <a:xfrm>
                    <a:off x="4547572" y="1728169"/>
                    <a:ext cx="66600" cy="157200"/>
                  </a:xfrm>
                  <a:prstGeom prst="rect">
                    <a:avLst/>
                  </a:prstGeom>
                  <a:solidFill>
                    <a:srgbClr val="EFEFEF"/>
                  </a:soli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sp>
        <p:nvSpPr>
          <p:cNvPr id="205" name="Google Shape;205;p23"/>
          <p:cNvSpPr/>
          <p:nvPr/>
        </p:nvSpPr>
        <p:spPr>
          <a:xfrm>
            <a:off x="5580116" y="679463"/>
            <a:ext cx="54000" cy="131700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3"/>
          <p:cNvSpPr/>
          <p:nvPr/>
        </p:nvSpPr>
        <p:spPr>
          <a:xfrm>
            <a:off x="3667125" y="754500"/>
            <a:ext cx="1967100" cy="519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4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RDFs showed CAGE is localized to both sides of insulin</a:t>
            </a:r>
            <a:endParaRPr sz="2400" b="1"/>
          </a:p>
        </p:txBody>
      </p:sp>
      <p:grpSp>
        <p:nvGrpSpPr>
          <p:cNvPr id="212" name="Google Shape;212;p24"/>
          <p:cNvGrpSpPr/>
          <p:nvPr/>
        </p:nvGrpSpPr>
        <p:grpSpPr>
          <a:xfrm>
            <a:off x="1084503" y="537026"/>
            <a:ext cx="1914244" cy="1127141"/>
            <a:chOff x="246932" y="484300"/>
            <a:chExt cx="2468400" cy="1453250"/>
          </a:xfrm>
        </p:grpSpPr>
        <p:pic>
          <p:nvPicPr>
            <p:cNvPr id="213" name="Google Shape;213;p24"/>
            <p:cNvPicPr preferRelativeResize="0"/>
            <p:nvPr/>
          </p:nvPicPr>
          <p:blipFill>
            <a:blip r:embed="rId3">
              <a:alphaModFix amt="16000"/>
            </a:blip>
            <a:stretch>
              <a:fillRect/>
            </a:stretch>
          </p:blipFill>
          <p:spPr>
            <a:xfrm rot="-5400000">
              <a:off x="691200" y="111675"/>
              <a:ext cx="1453250" cy="2198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" name="Google Shape;214;p24"/>
            <p:cNvSpPr txBox="1"/>
            <p:nvPr/>
          </p:nvSpPr>
          <p:spPr>
            <a:xfrm>
              <a:off x="246932" y="925925"/>
              <a:ext cx="2468400" cy="64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SRE-A</a:t>
              </a:r>
              <a:endParaRPr sz="3600"/>
            </a:p>
          </p:txBody>
        </p:sp>
      </p:grpSp>
      <p:grpSp>
        <p:nvGrpSpPr>
          <p:cNvPr id="215" name="Google Shape;215;p24"/>
          <p:cNvGrpSpPr/>
          <p:nvPr/>
        </p:nvGrpSpPr>
        <p:grpSpPr>
          <a:xfrm>
            <a:off x="5900004" y="619596"/>
            <a:ext cx="2159477" cy="962016"/>
            <a:chOff x="6408448" y="600483"/>
            <a:chExt cx="2784625" cy="1240350"/>
          </a:xfrm>
        </p:grpSpPr>
        <p:pic>
          <p:nvPicPr>
            <p:cNvPr id="216" name="Google Shape;216;p24"/>
            <p:cNvPicPr preferRelativeResize="0"/>
            <p:nvPr/>
          </p:nvPicPr>
          <p:blipFill>
            <a:blip r:embed="rId4">
              <a:alphaModFix amt="16000"/>
            </a:blip>
            <a:stretch>
              <a:fillRect/>
            </a:stretch>
          </p:blipFill>
          <p:spPr>
            <a:xfrm>
              <a:off x="6408448" y="600483"/>
              <a:ext cx="2784625" cy="1240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7" name="Google Shape;217;p24"/>
            <p:cNvSpPr txBox="1"/>
            <p:nvPr/>
          </p:nvSpPr>
          <p:spPr>
            <a:xfrm>
              <a:off x="6626940" y="889175"/>
              <a:ext cx="2468400" cy="64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SRE-B</a:t>
              </a:r>
              <a:endParaRPr sz="3600"/>
            </a:p>
          </p:txBody>
        </p:sp>
      </p:grpSp>
      <p:grpSp>
        <p:nvGrpSpPr>
          <p:cNvPr id="218" name="Google Shape;218;p24"/>
          <p:cNvGrpSpPr/>
          <p:nvPr/>
        </p:nvGrpSpPr>
        <p:grpSpPr>
          <a:xfrm>
            <a:off x="-14325" y="2027025"/>
            <a:ext cx="9158324" cy="3116475"/>
            <a:chOff x="-14325" y="2027025"/>
            <a:chExt cx="9158324" cy="3116475"/>
          </a:xfrm>
        </p:grpSpPr>
        <p:pic>
          <p:nvPicPr>
            <p:cNvPr id="219" name="Google Shape;219;p24"/>
            <p:cNvPicPr preferRelativeResize="0"/>
            <p:nvPr/>
          </p:nvPicPr>
          <p:blipFill rotWithShape="1">
            <a:blip r:embed="rId5">
              <a:alphaModFix/>
            </a:blip>
            <a:srcRect l="2037" b="55610"/>
            <a:stretch/>
          </p:blipFill>
          <p:spPr>
            <a:xfrm>
              <a:off x="-14325" y="2027025"/>
              <a:ext cx="9143999" cy="290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24"/>
            <p:cNvPicPr preferRelativeResize="0"/>
            <p:nvPr/>
          </p:nvPicPr>
          <p:blipFill rotWithShape="1">
            <a:blip r:embed="rId5">
              <a:alphaModFix/>
            </a:blip>
            <a:srcRect l="2162" t="93392" b="2448"/>
            <a:stretch/>
          </p:blipFill>
          <p:spPr>
            <a:xfrm>
              <a:off x="0" y="4871275"/>
              <a:ext cx="9143999" cy="2722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1" name="Google Shape;221;p24"/>
          <p:cNvGrpSpPr/>
          <p:nvPr/>
        </p:nvGrpSpPr>
        <p:grpSpPr>
          <a:xfrm>
            <a:off x="384847" y="1777193"/>
            <a:ext cx="8447224" cy="234237"/>
            <a:chOff x="152400" y="495325"/>
            <a:chExt cx="6528498" cy="180976"/>
          </a:xfrm>
        </p:grpSpPr>
        <p:pic>
          <p:nvPicPr>
            <p:cNvPr id="222" name="Google Shape;222;p24"/>
            <p:cNvPicPr preferRelativeResize="0"/>
            <p:nvPr/>
          </p:nvPicPr>
          <p:blipFill rotWithShape="1">
            <a:blip r:embed="rId6">
              <a:alphaModFix/>
            </a:blip>
            <a:srcRect t="53049" b="27560"/>
            <a:stretch/>
          </p:blipFill>
          <p:spPr>
            <a:xfrm>
              <a:off x="1841675" y="495325"/>
              <a:ext cx="1460673" cy="180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p24"/>
            <p:cNvPicPr preferRelativeResize="0"/>
            <p:nvPr/>
          </p:nvPicPr>
          <p:blipFill rotWithShape="1">
            <a:blip r:embed="rId6">
              <a:alphaModFix/>
            </a:blip>
            <a:srcRect t="1613" b="78993"/>
            <a:stretch/>
          </p:blipFill>
          <p:spPr>
            <a:xfrm>
              <a:off x="5220225" y="495325"/>
              <a:ext cx="1460673" cy="180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24"/>
            <p:cNvPicPr preferRelativeResize="0"/>
            <p:nvPr/>
          </p:nvPicPr>
          <p:blipFill rotWithShape="1">
            <a:blip r:embed="rId6">
              <a:alphaModFix/>
            </a:blip>
            <a:srcRect t="27289" b="53319"/>
            <a:stretch/>
          </p:blipFill>
          <p:spPr>
            <a:xfrm>
              <a:off x="3530950" y="495325"/>
              <a:ext cx="1460673" cy="180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24"/>
            <p:cNvPicPr preferRelativeResize="0"/>
            <p:nvPr/>
          </p:nvPicPr>
          <p:blipFill rotWithShape="1">
            <a:blip r:embed="rId6">
              <a:alphaModFix/>
            </a:blip>
            <a:srcRect t="78542" b="2067"/>
            <a:stretch/>
          </p:blipFill>
          <p:spPr>
            <a:xfrm>
              <a:off x="152400" y="495325"/>
              <a:ext cx="1460673" cy="1809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Temperature-stable insulin is long overdue</a:t>
            </a:r>
            <a:endParaRPr sz="2400" b="1"/>
          </a:p>
        </p:txBody>
      </p:sp>
      <p:grpSp>
        <p:nvGrpSpPr>
          <p:cNvPr id="64" name="Google Shape;64;p14"/>
          <p:cNvGrpSpPr/>
          <p:nvPr/>
        </p:nvGrpSpPr>
        <p:grpSpPr>
          <a:xfrm>
            <a:off x="4547138" y="2539093"/>
            <a:ext cx="4481624" cy="2520877"/>
            <a:chOff x="479943" y="540000"/>
            <a:chExt cx="8184120" cy="4603500"/>
          </a:xfrm>
        </p:grpSpPr>
        <p:pic>
          <p:nvPicPr>
            <p:cNvPr id="65" name="Google Shape;65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9943" y="540000"/>
              <a:ext cx="8184120" cy="460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3169" y="2721511"/>
              <a:ext cx="1475874" cy="22455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" name="Google Shape;67;p14"/>
          <p:cNvSpPr txBox="1"/>
          <p:nvPr/>
        </p:nvSpPr>
        <p:spPr>
          <a:xfrm>
            <a:off x="110050" y="431125"/>
            <a:ext cx="8842500" cy="28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200" dirty="0"/>
              <a:t>Many people with diabetes lack electricity</a:t>
            </a:r>
            <a:endParaRPr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	    They cannot refrigerate insulin</a:t>
            </a:r>
            <a:endParaRPr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		The shelf life of insulin is significantly curbed</a:t>
            </a:r>
            <a:endParaRPr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200" dirty="0">
                <a:solidFill>
                  <a:schemeClr val="dk1"/>
                </a:solidFill>
              </a:rPr>
              <a:t>Medicinal insulin is ~100 years old, yet universal storage has not been found! 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8" name="Google Shape;68;p14"/>
          <p:cNvSpPr/>
          <p:nvPr/>
        </p:nvSpPr>
        <p:spPr>
          <a:xfrm>
            <a:off x="861375" y="835520"/>
            <a:ext cx="436357" cy="214899"/>
          </a:xfrm>
          <a:custGeom>
            <a:avLst/>
            <a:gdLst/>
            <a:ahLst/>
            <a:cxnLst/>
            <a:rect l="l" t="t" r="r" b="b"/>
            <a:pathLst>
              <a:path w="29271" h="26787" extrusionOk="0">
                <a:moveTo>
                  <a:pt x="1337" y="0"/>
                </a:moveTo>
                <a:cubicBezTo>
                  <a:pt x="1516" y="4029"/>
                  <a:pt x="-2244" y="19787"/>
                  <a:pt x="2412" y="24174"/>
                </a:cubicBezTo>
                <a:cubicBezTo>
                  <a:pt x="7068" y="28561"/>
                  <a:pt x="24795" y="25964"/>
                  <a:pt x="29271" y="26322"/>
                </a:cubicBezTo>
              </a:path>
            </a:pathLst>
          </a:cu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69" name="Google Shape;69;p14"/>
          <p:cNvSpPr/>
          <p:nvPr/>
        </p:nvSpPr>
        <p:spPr>
          <a:xfrm>
            <a:off x="1456950" y="1216220"/>
            <a:ext cx="436357" cy="214899"/>
          </a:xfrm>
          <a:custGeom>
            <a:avLst/>
            <a:gdLst/>
            <a:ahLst/>
            <a:cxnLst/>
            <a:rect l="l" t="t" r="r" b="b"/>
            <a:pathLst>
              <a:path w="29271" h="26787" extrusionOk="0">
                <a:moveTo>
                  <a:pt x="1337" y="0"/>
                </a:moveTo>
                <a:cubicBezTo>
                  <a:pt x="1516" y="4029"/>
                  <a:pt x="-2244" y="19787"/>
                  <a:pt x="2412" y="24174"/>
                </a:cubicBezTo>
                <a:cubicBezTo>
                  <a:pt x="7068" y="28561"/>
                  <a:pt x="24795" y="25964"/>
                  <a:pt x="29271" y="26322"/>
                </a:cubicBezTo>
              </a:path>
            </a:pathLst>
          </a:cu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sp>
      <p:pic>
        <p:nvPicPr>
          <p:cNvPr id="70" name="Google Shape;7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050" y="2823875"/>
            <a:ext cx="4065626" cy="223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784886">
            <a:off x="1611144" y="195698"/>
            <a:ext cx="1779461" cy="19638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/>
          <p:nvPr/>
        </p:nvSpPr>
        <p:spPr>
          <a:xfrm>
            <a:off x="2337074" y="2226160"/>
            <a:ext cx="327600" cy="6912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5"/>
          <p:cNvSpPr/>
          <p:nvPr/>
        </p:nvSpPr>
        <p:spPr>
          <a:xfrm rot="4357632">
            <a:off x="4572452" y="3268420"/>
            <a:ext cx="327542" cy="69161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5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Insulin can form ordered aggregates; a blessing and a curse.</a:t>
            </a:r>
            <a:endParaRPr sz="2400" b="1"/>
          </a:p>
        </p:txBody>
      </p:sp>
      <p:sp>
        <p:nvSpPr>
          <p:cNvPr id="79" name="Google Shape;79;p15"/>
          <p:cNvSpPr txBox="1"/>
          <p:nvPr/>
        </p:nvSpPr>
        <p:spPr>
          <a:xfrm>
            <a:off x="5995673" y="4687716"/>
            <a:ext cx="3630646" cy="4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Dunn, M. F. </a:t>
            </a:r>
            <a:r>
              <a:rPr lang="en" sz="1800" i="1" dirty="0">
                <a:solidFill>
                  <a:schemeClr val="dk1"/>
                </a:solidFill>
              </a:rPr>
              <a:t>Biometals</a:t>
            </a:r>
            <a:r>
              <a:rPr lang="en" sz="1800" dirty="0">
                <a:solidFill>
                  <a:schemeClr val="dk1"/>
                </a:solidFill>
              </a:rPr>
              <a:t> 2005</a:t>
            </a:r>
            <a:endParaRPr sz="24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7625" y="744800"/>
            <a:ext cx="3630646" cy="369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1977549" y="2470626"/>
            <a:ext cx="1594000" cy="282494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89;p16">
            <a:extLst>
              <a:ext uri="{FF2B5EF4-FFF2-40B4-BE49-F238E27FC236}">
                <a16:creationId xmlns:a16="http://schemas.microsoft.com/office/drawing/2014/main" id="{54417682-67B3-D846-8090-5A9902A6A82C}"/>
              </a:ext>
            </a:extLst>
          </p:cNvPr>
          <p:cNvSpPr txBox="1"/>
          <p:nvPr/>
        </p:nvSpPr>
        <p:spPr>
          <a:xfrm>
            <a:off x="-255876" y="744800"/>
            <a:ext cx="2468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Monomer</a:t>
            </a:r>
            <a:endParaRPr sz="3000" dirty="0"/>
          </a:p>
        </p:txBody>
      </p:sp>
      <p:sp>
        <p:nvSpPr>
          <p:cNvPr id="11" name="Google Shape;89;p16">
            <a:extLst>
              <a:ext uri="{FF2B5EF4-FFF2-40B4-BE49-F238E27FC236}">
                <a16:creationId xmlns:a16="http://schemas.microsoft.com/office/drawing/2014/main" id="{CF59B492-F9A5-ED40-86A6-A4C716F919FF}"/>
              </a:ext>
            </a:extLst>
          </p:cNvPr>
          <p:cNvSpPr txBox="1"/>
          <p:nvPr/>
        </p:nvSpPr>
        <p:spPr>
          <a:xfrm>
            <a:off x="196274" y="4380158"/>
            <a:ext cx="2468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Dimer</a:t>
            </a:r>
            <a:endParaRPr sz="3000" dirty="0"/>
          </a:p>
        </p:txBody>
      </p:sp>
      <p:sp>
        <p:nvSpPr>
          <p:cNvPr id="12" name="Google Shape;89;p16">
            <a:extLst>
              <a:ext uri="{FF2B5EF4-FFF2-40B4-BE49-F238E27FC236}">
                <a16:creationId xmlns:a16="http://schemas.microsoft.com/office/drawing/2014/main" id="{F1778017-45B4-294F-9B2B-132B12B893E8}"/>
              </a:ext>
            </a:extLst>
          </p:cNvPr>
          <p:cNvSpPr txBox="1"/>
          <p:nvPr/>
        </p:nvSpPr>
        <p:spPr>
          <a:xfrm>
            <a:off x="7023797" y="623578"/>
            <a:ext cx="2468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Hexamer</a:t>
            </a:r>
            <a:endParaRPr sz="3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6"/>
          <p:cNvPicPr preferRelativeResize="0"/>
          <p:nvPr/>
        </p:nvPicPr>
        <p:blipFill rotWithShape="1">
          <a:blip r:embed="rId3">
            <a:alphaModFix/>
          </a:blip>
          <a:srcRect l="27080" t="70579" r="13164"/>
          <a:stretch/>
        </p:blipFill>
        <p:spPr>
          <a:xfrm>
            <a:off x="6713700" y="1138763"/>
            <a:ext cx="2280300" cy="128831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/>
              <a:t>Our approach: Preserving insulin with ionic liquids (ILs)</a:t>
            </a:r>
            <a:endParaRPr sz="2400" b="1"/>
          </a:p>
        </p:txBody>
      </p:sp>
      <p:sp>
        <p:nvSpPr>
          <p:cNvPr id="88" name="Google Shape;88;p16"/>
          <p:cNvSpPr txBox="1"/>
          <p:nvPr/>
        </p:nvSpPr>
        <p:spPr>
          <a:xfrm>
            <a:off x="720675" y="-1150766"/>
            <a:ext cx="8321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Nine More Ionic Liquids</a:t>
            </a:r>
            <a:endParaRPr sz="3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3330000" y="572700"/>
            <a:ext cx="2468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1. CAGE</a:t>
            </a:r>
            <a:r>
              <a:rPr lang="en" sz="3000" dirty="0"/>
              <a:t> </a:t>
            </a:r>
            <a:endParaRPr sz="3000" dirty="0"/>
          </a:p>
        </p:txBody>
      </p:sp>
      <p:sp>
        <p:nvSpPr>
          <p:cNvPr id="90" name="Google Shape;90;p16"/>
          <p:cNvSpPr txBox="1"/>
          <p:nvPr/>
        </p:nvSpPr>
        <p:spPr>
          <a:xfrm>
            <a:off x="3330000" y="2598847"/>
            <a:ext cx="2468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2. mCAGE</a:t>
            </a:r>
            <a:r>
              <a:rPr lang="en" sz="1800"/>
              <a:t> </a:t>
            </a:r>
            <a:endParaRPr sz="1800"/>
          </a:p>
        </p:txBody>
      </p:sp>
      <p:pic>
        <p:nvPicPr>
          <p:cNvPr id="91" name="Google Shape;91;p16"/>
          <p:cNvPicPr preferRelativeResize="0"/>
          <p:nvPr/>
        </p:nvPicPr>
        <p:blipFill rotWithShape="1">
          <a:blip r:embed="rId3">
            <a:alphaModFix/>
          </a:blip>
          <a:srcRect t="5320" b="69979"/>
          <a:stretch/>
        </p:blipFill>
        <p:spPr>
          <a:xfrm>
            <a:off x="24668" y="1455982"/>
            <a:ext cx="3299880" cy="93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 rotWithShape="1">
          <a:blip r:embed="rId4">
            <a:alphaModFix/>
          </a:blip>
          <a:srcRect l="15022" t="26836" r="35543" b="50503"/>
          <a:stretch/>
        </p:blipFill>
        <p:spPr>
          <a:xfrm>
            <a:off x="3426859" y="3305616"/>
            <a:ext cx="3250507" cy="897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 rotWithShape="1">
          <a:blip r:embed="rId3">
            <a:alphaModFix/>
          </a:blip>
          <a:srcRect t="32560" b="35820"/>
          <a:stretch/>
        </p:blipFill>
        <p:spPr>
          <a:xfrm>
            <a:off x="3426845" y="1279463"/>
            <a:ext cx="3299880" cy="1197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 rotWithShape="1">
          <a:blip r:embed="rId4">
            <a:alphaModFix/>
          </a:blip>
          <a:srcRect l="15022" r="35543" b="73774"/>
          <a:stretch/>
        </p:blipFill>
        <p:spPr>
          <a:xfrm>
            <a:off x="-1" y="3336500"/>
            <a:ext cx="3250517" cy="103872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/>
        </p:nvSpPr>
        <p:spPr>
          <a:xfrm>
            <a:off x="7158500" y="3305587"/>
            <a:ext cx="1571400" cy="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Modified choline</a:t>
            </a:r>
            <a:endParaRPr sz="24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nline Media 3" descr="hbond gif">
            <a:hlinkClick r:id="" action="ppaction://media"/>
            <a:extLst>
              <a:ext uri="{FF2B5EF4-FFF2-40B4-BE49-F238E27FC236}">
                <a16:creationId xmlns:a16="http://schemas.microsoft.com/office/drawing/2014/main" id="{2CDF4525-F8C5-EE45-9149-AAB6CCDC74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/>
          <a:stretch/>
        </p:blipFill>
        <p:spPr>
          <a:xfrm>
            <a:off x="3510130" y="-615498"/>
            <a:ext cx="6247915" cy="6855145"/>
          </a:xfrm>
          <a:prstGeom prst="rect">
            <a:avLst/>
          </a:prstGeom>
        </p:spPr>
      </p:pic>
      <p:graphicFrame>
        <p:nvGraphicFramePr>
          <p:cNvPr id="101" name="Google Shape;101;p17"/>
          <p:cNvGraphicFramePr/>
          <p:nvPr/>
        </p:nvGraphicFramePr>
        <p:xfrm>
          <a:off x="158875" y="2039988"/>
          <a:ext cx="2991125" cy="3280525"/>
        </p:xfrm>
        <a:graphic>
          <a:graphicData uri="http://schemas.openxmlformats.org/drawingml/2006/table">
            <a:tbl>
              <a:tblPr>
                <a:noFill/>
                <a:tableStyleId>{A2D85829-04FB-4996-8025-E6BA0D756864}</a:tableStyleId>
              </a:tblPr>
              <a:tblGrid>
                <a:gridCol w="2991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11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Calculate the </a:t>
                      </a:r>
                      <a:r>
                        <a:rPr lang="en" sz="1800" b="1"/>
                        <a:t>force</a:t>
                      </a:r>
                      <a:r>
                        <a:rPr lang="en" sz="1800"/>
                        <a:t> on each atom</a:t>
                      </a:r>
                      <a:endParaRPr sz="1800"/>
                    </a:p>
                  </a:txBody>
                  <a:tcPr marL="91425" marR="91425" marT="91425" marB="91425">
                    <a:lnL w="125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00" cap="flat" cmpd="sng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2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Calculate the </a:t>
                      </a:r>
                      <a:r>
                        <a:rPr lang="en" sz="1800" b="1"/>
                        <a:t>acceleration</a:t>
                      </a:r>
                      <a:r>
                        <a:rPr lang="en" sz="1800"/>
                        <a:t> of each atom</a:t>
                      </a:r>
                      <a:endParaRPr sz="1800"/>
                    </a:p>
                  </a:txBody>
                  <a:tcPr marL="91425" marR="91425" marT="91425" marB="91425">
                    <a:lnL w="125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00" cap="flat" cmpd="sng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6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Propagate</a:t>
                      </a:r>
                      <a:r>
                        <a:rPr lang="en" sz="1800"/>
                        <a:t> each atom for 1-2 fs</a:t>
                      </a:r>
                      <a:endParaRPr sz="1800"/>
                    </a:p>
                  </a:txBody>
                  <a:tcPr marL="91425" marR="91425" marT="91425" marB="91425">
                    <a:lnL w="125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00" cap="flat" cmpd="sng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2" name="Google Shape;102;p17"/>
          <p:cNvSpPr txBox="1"/>
          <p:nvPr/>
        </p:nvSpPr>
        <p:spPr>
          <a:xfrm>
            <a:off x="0" y="0"/>
            <a:ext cx="91440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Classical all-atom molecular dynamics (MD) simulations for the investigation of molecular details</a:t>
            </a:r>
            <a:endParaRPr sz="2400" b="1" i="1"/>
          </a:p>
        </p:txBody>
      </p:sp>
      <p:cxnSp>
        <p:nvCxnSpPr>
          <p:cNvPr id="103" name="Google Shape;103;p17"/>
          <p:cNvCxnSpPr/>
          <p:nvPr/>
        </p:nvCxnSpPr>
        <p:spPr>
          <a:xfrm>
            <a:off x="1194875" y="2812075"/>
            <a:ext cx="0" cy="3156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" name="Google Shape;104;p17"/>
          <p:cNvCxnSpPr/>
          <p:nvPr/>
        </p:nvCxnSpPr>
        <p:spPr>
          <a:xfrm>
            <a:off x="1194875" y="3804520"/>
            <a:ext cx="0" cy="3156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5" name="Google Shape;105;p17"/>
          <p:cNvCxnSpPr/>
          <p:nvPr/>
        </p:nvCxnSpPr>
        <p:spPr>
          <a:xfrm>
            <a:off x="1194875" y="1802000"/>
            <a:ext cx="0" cy="3156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6" name="Google Shape;106;p17"/>
          <p:cNvSpPr txBox="1"/>
          <p:nvPr/>
        </p:nvSpPr>
        <p:spPr>
          <a:xfrm>
            <a:off x="158875" y="1125600"/>
            <a:ext cx="26220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Initialize</a:t>
            </a:r>
            <a:r>
              <a:rPr lang="en" sz="1800"/>
              <a:t> and </a:t>
            </a:r>
            <a:r>
              <a:rPr lang="en" sz="1800" b="1"/>
              <a:t>parameterize</a:t>
            </a:r>
            <a:r>
              <a:rPr lang="en" sz="1800"/>
              <a:t> system</a:t>
            </a:r>
            <a:endParaRPr sz="1800"/>
          </a:p>
        </p:txBody>
      </p:sp>
      <p:sp>
        <p:nvSpPr>
          <p:cNvPr id="107" name="Google Shape;107;p17"/>
          <p:cNvSpPr/>
          <p:nvPr/>
        </p:nvSpPr>
        <p:spPr>
          <a:xfrm rot="340424">
            <a:off x="2718113" y="2318351"/>
            <a:ext cx="1166547" cy="2005822"/>
          </a:xfrm>
          <a:custGeom>
            <a:avLst/>
            <a:gdLst/>
            <a:ahLst/>
            <a:cxnLst/>
            <a:rect l="l" t="t" r="r" b="b"/>
            <a:pathLst>
              <a:path w="48662" h="83672" extrusionOk="0">
                <a:moveTo>
                  <a:pt x="14901" y="83672"/>
                </a:moveTo>
                <a:cubicBezTo>
                  <a:pt x="24709" y="80402"/>
                  <a:pt x="35862" y="77346"/>
                  <a:pt x="42409" y="69344"/>
                </a:cubicBezTo>
                <a:cubicBezTo>
                  <a:pt x="48815" y="61515"/>
                  <a:pt x="49322" y="49590"/>
                  <a:pt x="48140" y="39544"/>
                </a:cubicBezTo>
                <a:cubicBezTo>
                  <a:pt x="46518" y="25757"/>
                  <a:pt x="36697" y="12044"/>
                  <a:pt x="24643" y="5158"/>
                </a:cubicBezTo>
                <a:cubicBezTo>
                  <a:pt x="17356" y="995"/>
                  <a:pt x="8392" y="0"/>
                  <a:pt x="0" y="0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08" name="Google Shape;108;p17"/>
          <p:cNvSpPr txBox="1"/>
          <p:nvPr/>
        </p:nvSpPr>
        <p:spPr>
          <a:xfrm>
            <a:off x="3230300" y="3044253"/>
            <a:ext cx="1116600" cy="47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Repeat </a:t>
            </a:r>
            <a:endParaRPr sz="1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6100" y="1072902"/>
            <a:ext cx="4327899" cy="226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17238">
            <a:off x="355424" y="624485"/>
            <a:ext cx="3454824" cy="315978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13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Note, insulin is conformationally impressionable </a:t>
            </a:r>
            <a:endParaRPr sz="2400" b="1"/>
          </a:p>
        </p:txBody>
      </p:sp>
      <p:sp>
        <p:nvSpPr>
          <p:cNvPr id="116" name="Google Shape;116;p18"/>
          <p:cNvSpPr/>
          <p:nvPr/>
        </p:nvSpPr>
        <p:spPr>
          <a:xfrm rot="5400000">
            <a:off x="4408200" y="1858630"/>
            <a:ext cx="327600" cy="6915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8"/>
          <p:cNvSpPr txBox="1"/>
          <p:nvPr/>
        </p:nvSpPr>
        <p:spPr>
          <a:xfrm>
            <a:off x="425475" y="3829325"/>
            <a:ext cx="3228900" cy="9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An insulin monomer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6019525" y="3829325"/>
            <a:ext cx="2517900" cy="9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A monomer from a hexamer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63713">
            <a:off x="7159662" y="1476425"/>
            <a:ext cx="1322089" cy="150073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5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ɑ-helicity was conserved over time and temperature in ILs</a:t>
            </a:r>
            <a:endParaRPr sz="2400" b="1"/>
          </a:p>
        </p:txBody>
      </p:sp>
      <p:pic>
        <p:nvPicPr>
          <p:cNvPr id="125" name="Google Shape;12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736200"/>
            <a:ext cx="6078425" cy="425489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 txBox="1"/>
          <p:nvPr/>
        </p:nvSpPr>
        <p:spPr>
          <a:xfrm>
            <a:off x="6447300" y="676300"/>
            <a:ext cx="2696700" cy="9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/>
              <a:t>In water @ 294 K </a:t>
            </a:r>
            <a:endParaRPr sz="1800" u="sng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6922500" y="3129675"/>
            <a:ext cx="1746300" cy="5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Low </a:t>
            </a:r>
            <a:r>
              <a:rPr lang="en" sz="1800">
                <a:solidFill>
                  <a:schemeClr val="dk1"/>
                </a:solidFill>
              </a:rPr>
              <a:t>ɑ-</a:t>
            </a:r>
            <a:r>
              <a:rPr lang="en" sz="1800"/>
              <a:t>helicity</a:t>
            </a:r>
            <a:endParaRPr sz="180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28" name="Google Shape;128;p19"/>
          <p:cNvGrpSpPr/>
          <p:nvPr/>
        </p:nvGrpSpPr>
        <p:grpSpPr>
          <a:xfrm>
            <a:off x="152394" y="510927"/>
            <a:ext cx="5965089" cy="165376"/>
            <a:chOff x="152400" y="495325"/>
            <a:chExt cx="6528498" cy="180976"/>
          </a:xfrm>
        </p:grpSpPr>
        <p:pic>
          <p:nvPicPr>
            <p:cNvPr id="129" name="Google Shape;129;p19"/>
            <p:cNvPicPr preferRelativeResize="0"/>
            <p:nvPr/>
          </p:nvPicPr>
          <p:blipFill rotWithShape="1">
            <a:blip r:embed="rId5">
              <a:alphaModFix/>
            </a:blip>
            <a:srcRect t="53049" b="27560"/>
            <a:stretch/>
          </p:blipFill>
          <p:spPr>
            <a:xfrm>
              <a:off x="1841675" y="495325"/>
              <a:ext cx="1460673" cy="180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9"/>
            <p:cNvPicPr preferRelativeResize="0"/>
            <p:nvPr/>
          </p:nvPicPr>
          <p:blipFill rotWithShape="1">
            <a:blip r:embed="rId5">
              <a:alphaModFix/>
            </a:blip>
            <a:srcRect t="1613" b="78993"/>
            <a:stretch/>
          </p:blipFill>
          <p:spPr>
            <a:xfrm>
              <a:off x="5220225" y="495325"/>
              <a:ext cx="1460673" cy="180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19"/>
            <p:cNvPicPr preferRelativeResize="0"/>
            <p:nvPr/>
          </p:nvPicPr>
          <p:blipFill rotWithShape="1">
            <a:blip r:embed="rId5">
              <a:alphaModFix/>
            </a:blip>
            <a:srcRect t="27289" b="53319"/>
            <a:stretch/>
          </p:blipFill>
          <p:spPr>
            <a:xfrm>
              <a:off x="3530950" y="495325"/>
              <a:ext cx="1460673" cy="180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19"/>
            <p:cNvPicPr preferRelativeResize="0"/>
            <p:nvPr/>
          </p:nvPicPr>
          <p:blipFill rotWithShape="1">
            <a:blip r:embed="rId5">
              <a:alphaModFix/>
            </a:blip>
            <a:srcRect t="78542" b="2067"/>
            <a:stretch/>
          </p:blipFill>
          <p:spPr>
            <a:xfrm>
              <a:off x="152400" y="495325"/>
              <a:ext cx="1460673" cy="1809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3" name="Google Shape;133;p19"/>
          <p:cNvSpPr txBox="1"/>
          <p:nvPr/>
        </p:nvSpPr>
        <p:spPr>
          <a:xfrm>
            <a:off x="6817050" y="1072575"/>
            <a:ext cx="1957200" cy="5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Normal </a:t>
            </a:r>
            <a:r>
              <a:rPr lang="en" sz="1800">
                <a:solidFill>
                  <a:schemeClr val="dk1"/>
                </a:solidFill>
              </a:rPr>
              <a:t>ɑ-</a:t>
            </a:r>
            <a:r>
              <a:rPr lang="en" sz="1800"/>
              <a:t>helicity</a:t>
            </a:r>
            <a:endParaRPr sz="180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4" name="Google Shape;134;p19"/>
          <p:cNvSpPr/>
          <p:nvPr/>
        </p:nvSpPr>
        <p:spPr>
          <a:xfrm>
            <a:off x="6375650" y="510925"/>
            <a:ext cx="25200" cy="4632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00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" name="Google Shape;13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59650" y="3496820"/>
            <a:ext cx="1322087" cy="1494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In ILs, insulin was “active,” and some intramolecular associations were promoted/demoted</a:t>
            </a:r>
            <a:endParaRPr sz="2400" b="1"/>
          </a:p>
        </p:txBody>
      </p:sp>
      <p:pic>
        <p:nvPicPr>
          <p:cNvPr id="141" name="Google Shape;14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74" y="1195875"/>
            <a:ext cx="5636899" cy="3947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0"/>
          <p:cNvGrpSpPr/>
          <p:nvPr/>
        </p:nvGrpSpPr>
        <p:grpSpPr>
          <a:xfrm>
            <a:off x="264368" y="980680"/>
            <a:ext cx="5526628" cy="171082"/>
            <a:chOff x="264375" y="828250"/>
            <a:chExt cx="6953483" cy="215225"/>
          </a:xfrm>
        </p:grpSpPr>
        <p:pic>
          <p:nvPicPr>
            <p:cNvPr id="143" name="Google Shape;143;p20"/>
            <p:cNvPicPr preferRelativeResize="0"/>
            <p:nvPr/>
          </p:nvPicPr>
          <p:blipFill rotWithShape="1">
            <a:blip r:embed="rId4">
              <a:alphaModFix/>
            </a:blip>
            <a:srcRect l="11995" t="2463" b="71049"/>
            <a:stretch/>
          </p:blipFill>
          <p:spPr>
            <a:xfrm>
              <a:off x="264375" y="828250"/>
              <a:ext cx="2056698" cy="215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20"/>
            <p:cNvPicPr preferRelativeResize="0"/>
            <p:nvPr/>
          </p:nvPicPr>
          <p:blipFill rotWithShape="1">
            <a:blip r:embed="rId4">
              <a:alphaModFix/>
            </a:blip>
            <a:srcRect l="10023" t="36895" b="36617"/>
            <a:stretch/>
          </p:blipFill>
          <p:spPr>
            <a:xfrm>
              <a:off x="2549675" y="828250"/>
              <a:ext cx="2102652" cy="215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20"/>
            <p:cNvPicPr preferRelativeResize="0"/>
            <p:nvPr/>
          </p:nvPicPr>
          <p:blipFill rotWithShape="1">
            <a:blip r:embed="rId4">
              <a:alphaModFix/>
            </a:blip>
            <a:srcRect t="71330" b="2184"/>
            <a:stretch/>
          </p:blipFill>
          <p:spPr>
            <a:xfrm>
              <a:off x="4880931" y="828262"/>
              <a:ext cx="2336926" cy="2152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6" name="Google Shape;146;p20"/>
          <p:cNvSpPr/>
          <p:nvPr/>
        </p:nvSpPr>
        <p:spPr>
          <a:xfrm>
            <a:off x="6147050" y="510925"/>
            <a:ext cx="25200" cy="4632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00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147;p20"/>
          <p:cNvGrpSpPr/>
          <p:nvPr/>
        </p:nvGrpSpPr>
        <p:grpSpPr>
          <a:xfrm>
            <a:off x="6314550" y="358525"/>
            <a:ext cx="2696700" cy="2457600"/>
            <a:chOff x="6371850" y="2565575"/>
            <a:chExt cx="2696700" cy="2457600"/>
          </a:xfrm>
        </p:grpSpPr>
        <p:sp>
          <p:nvSpPr>
            <p:cNvPr id="148" name="Google Shape;148;p20"/>
            <p:cNvSpPr txBox="1"/>
            <p:nvPr/>
          </p:nvSpPr>
          <p:spPr>
            <a:xfrm>
              <a:off x="7001700" y="2931644"/>
              <a:ext cx="1437000" cy="48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800"/>
                <a:t>“Inactive”</a:t>
              </a:r>
              <a:endParaRPr sz="1800"/>
            </a:p>
            <a:p>
              <a:pPr marL="0" lvl="0" indent="0" algn="ctr" rtl="0">
                <a:spcBef>
                  <a:spcPts val="1600"/>
                </a:spcBef>
                <a:spcAft>
                  <a:spcPts val="0"/>
                </a:spcAft>
                <a:buNone/>
              </a:pPr>
              <a:endParaRPr sz="1800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49" name="Google Shape;149;p20"/>
            <p:cNvSpPr txBox="1"/>
            <p:nvPr/>
          </p:nvSpPr>
          <p:spPr>
            <a:xfrm>
              <a:off x="6371850" y="2565575"/>
              <a:ext cx="2696700" cy="59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400" u="sng"/>
                <a:t>In water @ 294 K </a:t>
              </a:r>
              <a:endParaRPr sz="1800" u="sng"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150" name="Google Shape;150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951957" y="3374835"/>
              <a:ext cx="1690391" cy="16483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1" name="Google Shape;151;p20"/>
          <p:cNvGrpSpPr/>
          <p:nvPr/>
        </p:nvGrpSpPr>
        <p:grpSpPr>
          <a:xfrm>
            <a:off x="6314550" y="2816125"/>
            <a:ext cx="2696700" cy="2219986"/>
            <a:chOff x="6447300" y="371500"/>
            <a:chExt cx="2696700" cy="2219986"/>
          </a:xfrm>
        </p:grpSpPr>
        <p:sp>
          <p:nvSpPr>
            <p:cNvPr id="152" name="Google Shape;152;p20"/>
            <p:cNvSpPr txBox="1"/>
            <p:nvPr/>
          </p:nvSpPr>
          <p:spPr>
            <a:xfrm>
              <a:off x="7109100" y="738575"/>
              <a:ext cx="1222200" cy="93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800"/>
                <a:t>“Active”</a:t>
              </a:r>
              <a:endParaRPr sz="1800"/>
            </a:p>
            <a:p>
              <a:pPr marL="0" lvl="0" indent="0" algn="ctr" rtl="0">
                <a:spcBef>
                  <a:spcPts val="1600"/>
                </a:spcBef>
                <a:spcAft>
                  <a:spcPts val="0"/>
                </a:spcAft>
                <a:buNone/>
              </a:pPr>
              <a:endParaRPr sz="1800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53" name="Google Shape;153;p20"/>
            <p:cNvSpPr txBox="1"/>
            <p:nvPr/>
          </p:nvSpPr>
          <p:spPr>
            <a:xfrm>
              <a:off x="6447300" y="371500"/>
              <a:ext cx="2696700" cy="48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400" u="sng"/>
                <a:t>In CAGE @ 294 K </a:t>
              </a:r>
              <a:endParaRPr sz="1800" u="sng"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154" name="Google Shape;154;p2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948963" y="1151750"/>
              <a:ext cx="1690391" cy="143973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5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Conclusions</a:t>
            </a:r>
            <a:endParaRPr sz="2400" b="1"/>
          </a:p>
        </p:txBody>
      </p:sp>
      <p:sp>
        <p:nvSpPr>
          <p:cNvPr id="231" name="Google Shape;231;p25"/>
          <p:cNvSpPr txBox="1">
            <a:spLocks noGrp="1"/>
          </p:cNvSpPr>
          <p:nvPr>
            <p:ph type="body" idx="4294967295"/>
          </p:nvPr>
        </p:nvSpPr>
        <p:spPr>
          <a:xfrm>
            <a:off x="0" y="541825"/>
            <a:ext cx="9144000" cy="43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Structural changes that precede aggregation may be prevented in CAGE and mCAGE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872</Words>
  <Application>Microsoft Macintosh PowerPoint</Application>
  <PresentationFormat>On-screen Show (16:9)</PresentationFormat>
  <Paragraphs>125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Verdana</vt:lpstr>
      <vt:lpstr>Simple Light</vt:lpstr>
      <vt:lpstr>Surviving space travel: Solvent-mediated preservation of diabetes medicine</vt:lpstr>
      <vt:lpstr>PowerPoint Presentation</vt:lpstr>
      <vt:lpstr>Insulin can form ordered aggregates; a blessing and a curse.</vt:lpstr>
      <vt:lpstr>Our approach: Preserving insulin with ionic liquids (ILs)</vt:lpstr>
      <vt:lpstr>PowerPoint Presentation</vt:lpstr>
      <vt:lpstr>Note, insulin is conformationally impressionable </vt:lpstr>
      <vt:lpstr>ɑ-helicity was conserved over time and temperature in ILs</vt:lpstr>
      <vt:lpstr>In ILs, insulin was “active,” and some intramolecular associations were promoted/demoted</vt:lpstr>
      <vt:lpstr>Conclusions</vt:lpstr>
      <vt:lpstr>Conclusions</vt:lpstr>
      <vt:lpstr>Conclusions</vt:lpstr>
      <vt:lpstr>Acknowledgments  </vt:lpstr>
      <vt:lpstr>Our approach: Preserving insulin with ionic liquids (ILs)</vt:lpstr>
      <vt:lpstr>We observed large clusters of mCAGE bound to insulin</vt:lpstr>
      <vt:lpstr>Self-recognition elements (SREs) are useful reference points for radial distribution functions (RDFs) </vt:lpstr>
      <vt:lpstr>RDFs showed mCAGE clustered on one side of insulin</vt:lpstr>
      <vt:lpstr>RDFs showed CAGE is localized to both sides of insulin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Examining ionic liquids as temperature- stable preservatives for insulin</dc:title>
  <cp:lastModifiedBy>Kyle Salim Ghaby</cp:lastModifiedBy>
  <cp:revision>8</cp:revision>
  <dcterms:modified xsi:type="dcterms:W3CDTF">2020-04-03T17:16:57Z</dcterms:modified>
</cp:coreProperties>
</file>